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2"/>
  </p:notesMasterIdLst>
  <p:sldIdLst>
    <p:sldId id="256" r:id="rId2"/>
    <p:sldId id="267" r:id="rId3"/>
    <p:sldId id="257" r:id="rId4"/>
    <p:sldId id="258" r:id="rId5"/>
    <p:sldId id="259" r:id="rId6"/>
    <p:sldId id="260" r:id="rId7"/>
    <p:sldId id="264" r:id="rId8"/>
    <p:sldId id="270" r:id="rId9"/>
    <p:sldId id="272" r:id="rId10"/>
    <p:sldId id="263" r:id="rId11"/>
    <p:sldId id="274" r:id="rId12"/>
    <p:sldId id="268" r:id="rId13"/>
    <p:sldId id="271" r:id="rId14"/>
    <p:sldId id="277" r:id="rId15"/>
    <p:sldId id="273" r:id="rId16"/>
    <p:sldId id="275" r:id="rId17"/>
    <p:sldId id="276" r:id="rId18"/>
    <p:sldId id="278" r:id="rId19"/>
    <p:sldId id="265" r:id="rId20"/>
    <p:sldId id="266"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7391" autoAdjust="0"/>
  </p:normalViewPr>
  <p:slideViewPr>
    <p:cSldViewPr snapToGrid="0" snapToObjects="1">
      <p:cViewPr>
        <p:scale>
          <a:sx n="103" d="100"/>
          <a:sy n="103" d="100"/>
        </p:scale>
        <p:origin x="-1528" y="-36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interSettings" Target="printerSettings/printerSettings1.bin"/><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20</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4/29/13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4/29/13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4/29/13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4/29/13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8.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a:t>
            </a:r>
            <a:r>
              <a:rPr lang="en-US" sz="2500" dirty="0" smtClean="0">
                <a:latin typeface="Segoe Light"/>
                <a:cs typeface="Segoe Light"/>
              </a:rPr>
              <a:t>Reddy</a:t>
            </a:r>
          </a:p>
          <a:p>
            <a:r>
              <a:rPr lang="en-US" sz="2500" dirty="0" smtClean="0">
                <a:solidFill>
                  <a:schemeClr val="tx1">
                    <a:lumMod val="75000"/>
                  </a:schemeClr>
                </a:solidFill>
                <a:latin typeface="Segoe Light"/>
                <a:cs typeface="Segoe Light"/>
              </a:rPr>
              <a:t>CS268 Spring 2013</a:t>
            </a:r>
            <a:endParaRPr lang="en-US" sz="2500" dirty="0" smtClean="0">
              <a:solidFill>
                <a:schemeClr val="tx1">
                  <a:lumMod val="75000"/>
                </a:schemeClr>
              </a:solidFill>
              <a:latin typeface="Segoe Light"/>
              <a:cs typeface="Segoe Light"/>
            </a:endParaRP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a:xfrm>
            <a:off x="296737" y="4378214"/>
            <a:ext cx="1295864"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latin typeface="Segoe Light"/>
                <a:cs typeface="Segoe Light"/>
              </a:rPr>
              <a:t>ns.mydomain.com</a:t>
            </a:r>
            <a:endParaRPr lang="en-US" sz="1400" dirty="0">
              <a:solidFill>
                <a:srgbClr val="FF0000"/>
              </a:solidFill>
              <a:latin typeface="Segoe Light"/>
              <a:cs typeface="Segoe Light"/>
            </a:endParaRPr>
          </a:p>
        </p:txBody>
      </p:sp>
      <p:sp>
        <p:nvSpPr>
          <p:cNvPr id="43" name="Rectangle 42"/>
          <p:cNvSpPr/>
          <p:nvPr/>
        </p:nvSpPr>
        <p:spPr>
          <a:xfrm>
            <a:off x="296737" y="1343682"/>
            <a:ext cx="1304140" cy="205615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latin typeface="Segoe Light"/>
                <a:cs typeface="Segoe Light"/>
              </a:rPr>
              <a:t>myAddr</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sp>
        <p:nvSpPr>
          <p:cNvPr id="14" name="Rounded Rectangle 13"/>
          <p:cNvSpPr/>
          <p:nvPr/>
        </p:nvSpPr>
        <p:spPr>
          <a:xfrm>
            <a:off x="417270" y="2598247"/>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Server</a:t>
            </a:r>
            <a:endParaRPr lang="en-US" sz="1600" dirty="0">
              <a:latin typeface="Segoe Light"/>
              <a:cs typeface="Segoe Light"/>
            </a:endParaRPr>
          </a:p>
        </p:txBody>
      </p:sp>
      <p:sp>
        <p:nvSpPr>
          <p:cNvPr id="42"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(Modified)</a:t>
            </a:r>
          </a:p>
        </p:txBody>
      </p:sp>
      <p:sp>
        <p:nvSpPr>
          <p:cNvPr id="53" name="Rounded Rectangle 52"/>
          <p:cNvSpPr/>
          <p:nvPr/>
        </p:nvSpPr>
        <p:spPr>
          <a:xfrm>
            <a:off x="417270" y="1456591"/>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a:t>
            </a:r>
            <a:r>
              <a:rPr lang="en-US" sz="1600" dirty="0" smtClean="0">
                <a:latin typeface="Segoe Light"/>
                <a:cs typeface="Segoe Light"/>
              </a:rPr>
              <a:t>Client</a:t>
            </a:r>
            <a:endParaRPr lang="en-US" sz="1600" dirty="0">
              <a:latin typeface="Segoe Light"/>
              <a:cs typeface="Segoe Light"/>
            </a:endParaRPr>
          </a:p>
        </p:txBody>
      </p:sp>
      <p:sp>
        <p:nvSpPr>
          <p:cNvPr id="56" name="Rectangle 55"/>
          <p:cNvSpPr/>
          <p:nvPr/>
        </p:nvSpPr>
        <p:spPr>
          <a:xfrm>
            <a:off x="4277288"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Segoe Light"/>
                <a:cs typeface="Segoe Light"/>
              </a:rPr>
              <a:t>n</a:t>
            </a:r>
            <a:r>
              <a:rPr lang="en-US" sz="1600" dirty="0" smtClean="0">
                <a:latin typeface="Segoe Light"/>
                <a:cs typeface="Segoe Light"/>
              </a:rPr>
              <a:t>s.target1.com</a:t>
            </a:r>
          </a:p>
          <a:p>
            <a:pPr algn="ctr"/>
            <a:r>
              <a:rPr lang="en-US" sz="1400" dirty="0" smtClean="0">
                <a:solidFill>
                  <a:srgbClr val="FF0000"/>
                </a:solidFill>
                <a:latin typeface="Segoe Light"/>
                <a:cs typeface="Segoe Light"/>
              </a:rPr>
              <a:t>(target 1)</a:t>
            </a:r>
            <a:endParaRPr lang="en-US" sz="1400" dirty="0">
              <a:solidFill>
                <a:srgbClr val="FF0000"/>
              </a:solidFill>
              <a:latin typeface="Segoe Light"/>
              <a:cs typeface="Segoe Light"/>
            </a:endParaRPr>
          </a:p>
        </p:txBody>
      </p:sp>
      <p:sp>
        <p:nvSpPr>
          <p:cNvPr id="57" name="Rectangle 56"/>
          <p:cNvSpPr/>
          <p:nvPr/>
        </p:nvSpPr>
        <p:spPr>
          <a:xfrm>
            <a:off x="7382504"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latin typeface="Segoe Light"/>
                <a:cs typeface="Segoe Light"/>
              </a:rPr>
              <a:t>n</a:t>
            </a:r>
            <a:r>
              <a:rPr lang="en-US" sz="1600" dirty="0" smtClean="0">
                <a:latin typeface="Segoe Light"/>
                <a:cs typeface="Segoe Light"/>
              </a:rPr>
              <a:t>s.target2.com</a:t>
            </a:r>
          </a:p>
          <a:p>
            <a:pPr algn="ctr"/>
            <a:r>
              <a:rPr lang="en-US" sz="1400" dirty="0" smtClean="0">
                <a:solidFill>
                  <a:srgbClr val="FF0000"/>
                </a:solidFill>
                <a:latin typeface="Segoe Light"/>
                <a:cs typeface="Segoe Light"/>
              </a:rPr>
              <a:t>(target 2)</a:t>
            </a:r>
            <a:endParaRPr lang="en-US" sz="1400" dirty="0">
              <a:solidFill>
                <a:srgbClr val="FF0000"/>
              </a:solidFill>
              <a:latin typeface="Segoe Light"/>
              <a:cs typeface="Segoe Light"/>
            </a:endParaRPr>
          </a:p>
        </p:txBody>
      </p:sp>
      <p:grpSp>
        <p:nvGrpSpPr>
          <p:cNvPr id="12" name="Group 11"/>
          <p:cNvGrpSpPr/>
          <p:nvPr/>
        </p:nvGrpSpPr>
        <p:grpSpPr>
          <a:xfrm>
            <a:off x="1533878" y="992300"/>
            <a:ext cx="2918576" cy="748957"/>
            <a:chOff x="1533878" y="992300"/>
            <a:chExt cx="2918576" cy="748957"/>
          </a:xfrm>
        </p:grpSpPr>
        <p:sp>
          <p:nvSpPr>
            <p:cNvPr id="5" name="Right Arrow 4"/>
            <p:cNvSpPr/>
            <p:nvPr/>
          </p:nvSpPr>
          <p:spPr>
            <a:xfrm>
              <a:off x="1600878" y="1414817"/>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1797596" y="992300"/>
              <a:ext cx="2654858" cy="523220"/>
            </a:xfrm>
            <a:prstGeom prst="rect">
              <a:avLst/>
            </a:prstGeom>
            <a:noFill/>
          </p:spPr>
          <p:txBody>
            <a:bodyPr wrap="square" rtlCol="0">
              <a:spAutoFit/>
            </a:bodyPr>
            <a:lstStyle/>
            <a:p>
              <a:r>
                <a:rPr lang="en-US" sz="1400" b="1" dirty="0" smtClean="0">
                  <a:latin typeface="Segoe Light"/>
                  <a:cs typeface="Segoe Light"/>
                </a:rPr>
                <a:t>Resolve</a:t>
              </a:r>
              <a:r>
                <a:rPr lang="en-US" sz="1400" b="1" dirty="0" smtClean="0">
                  <a:latin typeface="Segoe Light"/>
                  <a:cs typeface="Segoe Light"/>
                </a:rPr>
                <a:t>: </a:t>
              </a:r>
              <a:endParaRPr lang="en-US" sz="1400" b="1" dirty="0" smtClean="0">
                <a:latin typeface="Segoe Light"/>
                <a:cs typeface="Segoe Light"/>
              </a:endParaRPr>
            </a:p>
            <a:p>
              <a:r>
                <a:rPr lang="en-US" sz="1400" dirty="0" err="1" smtClean="0">
                  <a:latin typeface="Segoe Light"/>
                  <a:cs typeface="Segoe Light"/>
                </a:rPr>
                <a:t>qid.myAddr.</a:t>
              </a:r>
              <a:r>
                <a:rPr lang="en-US" sz="1400" dirty="0" err="1" smtClean="0">
                  <a:solidFill>
                    <a:srgbClr val="FF0000"/>
                  </a:solidFill>
                  <a:latin typeface="Segoe Light"/>
                  <a:cs typeface="Segoe Light"/>
                </a:rPr>
                <a:t>mydomain.com</a:t>
              </a:r>
              <a:endParaRPr lang="en-US" sz="1400" dirty="0">
                <a:solidFill>
                  <a:srgbClr val="FF0000"/>
                </a:solidFill>
                <a:latin typeface="Segoe Light"/>
                <a:cs typeface="Segoe Light"/>
              </a:endParaRPr>
            </a:p>
          </p:txBody>
        </p:sp>
        <p:grpSp>
          <p:nvGrpSpPr>
            <p:cNvPr id="10" name="Group 9"/>
            <p:cNvGrpSpPr/>
            <p:nvPr/>
          </p:nvGrpSpPr>
          <p:grpSpPr>
            <a:xfrm>
              <a:off x="1533878" y="1371925"/>
              <a:ext cx="301660" cy="369332"/>
              <a:chOff x="-608082" y="993206"/>
              <a:chExt cx="301660" cy="369332"/>
            </a:xfrm>
          </p:grpSpPr>
          <p:sp>
            <p:nvSpPr>
              <p:cNvPr id="60" name="Oval 59"/>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59" name="Rectangle 58"/>
              <p:cNvSpPr/>
              <p:nvPr/>
            </p:nvSpPr>
            <p:spPr>
              <a:xfrm>
                <a:off x="-608082" y="993206"/>
                <a:ext cx="301660" cy="369332"/>
              </a:xfrm>
              <a:prstGeom prst="rect">
                <a:avLst/>
              </a:prstGeom>
            </p:spPr>
            <p:txBody>
              <a:bodyPr wrap="none">
                <a:spAutoFit/>
              </a:bodyPr>
              <a:lstStyle/>
              <a:p>
                <a:r>
                  <a:rPr lang="en-US" dirty="0" smtClean="0">
                    <a:latin typeface="Segoe Light"/>
                    <a:cs typeface="Segoe Light"/>
                  </a:rPr>
                  <a:t>1</a:t>
                </a:r>
                <a:endParaRPr lang="en-US" dirty="0">
                  <a:latin typeface="Segoe Light"/>
                  <a:cs typeface="Segoe Light"/>
                </a:endParaRPr>
              </a:p>
            </p:txBody>
          </p:sp>
        </p:grpSp>
      </p:grpSp>
      <p:grpSp>
        <p:nvGrpSpPr>
          <p:cNvPr id="15" name="Group 14"/>
          <p:cNvGrpSpPr/>
          <p:nvPr/>
        </p:nvGrpSpPr>
        <p:grpSpPr>
          <a:xfrm>
            <a:off x="1367530" y="3181645"/>
            <a:ext cx="3258417" cy="1283811"/>
            <a:chOff x="1367530" y="3181645"/>
            <a:chExt cx="3258417" cy="1283811"/>
          </a:xfrm>
        </p:grpSpPr>
        <p:sp>
          <p:nvSpPr>
            <p:cNvPr id="68" name="Right Arrow 67"/>
            <p:cNvSpPr/>
            <p:nvPr/>
          </p:nvSpPr>
          <p:spPr>
            <a:xfrm rot="8828896">
              <a:off x="1367530" y="4144499"/>
              <a:ext cx="3258417" cy="32095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5" name="Group 64"/>
            <p:cNvGrpSpPr/>
            <p:nvPr/>
          </p:nvGrpSpPr>
          <p:grpSpPr>
            <a:xfrm>
              <a:off x="4234375" y="3181645"/>
              <a:ext cx="303576" cy="369332"/>
              <a:chOff x="-608082" y="993206"/>
              <a:chExt cx="303576" cy="369332"/>
            </a:xfrm>
          </p:grpSpPr>
          <p:sp>
            <p:nvSpPr>
              <p:cNvPr id="66" name="Oval 6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67" name="Rectangle 66"/>
              <p:cNvSpPr/>
              <p:nvPr/>
            </p:nvSpPr>
            <p:spPr>
              <a:xfrm>
                <a:off x="-608082" y="993206"/>
                <a:ext cx="303576" cy="369332"/>
              </a:xfrm>
              <a:prstGeom prst="rect">
                <a:avLst/>
              </a:prstGeom>
            </p:spPr>
            <p:txBody>
              <a:bodyPr wrap="none">
                <a:spAutoFit/>
              </a:bodyPr>
              <a:lstStyle/>
              <a:p>
                <a:r>
                  <a:rPr lang="en-US" dirty="0">
                    <a:latin typeface="Segoe Light"/>
                    <a:cs typeface="Segoe Light"/>
                  </a:rPr>
                  <a:t>2</a:t>
                </a:r>
                <a:endParaRPr lang="en-US" dirty="0">
                  <a:latin typeface="Segoe Light"/>
                  <a:cs typeface="Segoe Light"/>
                </a:endParaRPr>
              </a:p>
            </p:txBody>
          </p:sp>
        </p:grpSp>
        <p:sp>
          <p:nvSpPr>
            <p:cNvPr id="69" name="TextBox 68"/>
            <p:cNvSpPr txBox="1"/>
            <p:nvPr/>
          </p:nvSpPr>
          <p:spPr>
            <a:xfrm rot="19601968">
              <a:off x="1428270" y="3797097"/>
              <a:ext cx="2654858" cy="523220"/>
            </a:xfrm>
            <a:prstGeom prst="rect">
              <a:avLst/>
            </a:prstGeom>
            <a:noFill/>
          </p:spPr>
          <p:txBody>
            <a:bodyPr wrap="square" rtlCol="0">
              <a:spAutoFit/>
            </a:bodyPr>
            <a:lstStyle/>
            <a:p>
              <a:r>
                <a:rPr lang="en-US" sz="1400" b="1" dirty="0" smtClean="0">
                  <a:latin typeface="Segoe Light"/>
                  <a:cs typeface="Segoe Light"/>
                </a:rPr>
                <a:t>Resolve</a:t>
              </a:r>
              <a:r>
                <a:rPr lang="en-US" sz="1400" b="1" dirty="0" smtClean="0">
                  <a:latin typeface="Segoe Light"/>
                  <a:cs typeface="Segoe Light"/>
                </a:rPr>
                <a:t>: </a:t>
              </a:r>
              <a:endParaRPr lang="en-US" sz="1400" b="1" dirty="0" smtClean="0">
                <a:latin typeface="Segoe Light"/>
                <a:cs typeface="Segoe Light"/>
              </a:endParaRP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16" name="Group 15"/>
          <p:cNvGrpSpPr/>
          <p:nvPr/>
        </p:nvGrpSpPr>
        <p:grpSpPr>
          <a:xfrm>
            <a:off x="1307658" y="4373136"/>
            <a:ext cx="4018006" cy="1385725"/>
            <a:chOff x="1307658" y="4373136"/>
            <a:chExt cx="4018006" cy="1385725"/>
          </a:xfrm>
        </p:grpSpPr>
        <p:sp>
          <p:nvSpPr>
            <p:cNvPr id="70" name="Right Arrow 69"/>
            <p:cNvSpPr/>
            <p:nvPr/>
          </p:nvSpPr>
          <p:spPr>
            <a:xfrm rot="19616165">
              <a:off x="1307658" y="4373136"/>
              <a:ext cx="4018006" cy="33501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rot="19601968">
              <a:off x="1871925" y="4753582"/>
              <a:ext cx="2654858" cy="523220"/>
            </a:xfrm>
            <a:prstGeom prst="rect">
              <a:avLst/>
            </a:prstGeom>
            <a:noFill/>
          </p:spPr>
          <p:txBody>
            <a:bodyPr wrap="square" rtlCol="0">
              <a:spAutoFit/>
            </a:bodyPr>
            <a:lstStyle/>
            <a:p>
              <a:r>
                <a:rPr lang="en-US" sz="1400" b="1" dirty="0" smtClean="0">
                  <a:latin typeface="Segoe Light"/>
                  <a:cs typeface="Segoe Light"/>
                </a:rPr>
                <a:t>Referral:</a:t>
              </a:r>
            </a:p>
            <a:p>
              <a:r>
                <a:rPr lang="en-US" sz="1400" b="1" dirty="0" err="1" smtClean="0">
                  <a:solidFill>
                    <a:srgbClr val="FF0000"/>
                  </a:solidFill>
                  <a:latin typeface="Segoe Light"/>
                  <a:cs typeface="Segoe Light"/>
                </a:rPr>
                <a:t>myAddr</a:t>
              </a:r>
              <a:endParaRPr lang="en-US" sz="1400" dirty="0">
                <a:solidFill>
                  <a:srgbClr val="FF0000"/>
                </a:solidFill>
                <a:latin typeface="Segoe Light"/>
                <a:cs typeface="Segoe Light"/>
              </a:endParaRPr>
            </a:p>
          </p:txBody>
        </p:sp>
        <p:grpSp>
          <p:nvGrpSpPr>
            <p:cNvPr id="78" name="Group 77"/>
            <p:cNvGrpSpPr/>
            <p:nvPr/>
          </p:nvGrpSpPr>
          <p:grpSpPr>
            <a:xfrm>
              <a:off x="1533878" y="5389529"/>
              <a:ext cx="303576" cy="369332"/>
              <a:chOff x="-608082" y="993206"/>
              <a:chExt cx="303576" cy="369332"/>
            </a:xfrm>
          </p:grpSpPr>
          <p:sp>
            <p:nvSpPr>
              <p:cNvPr id="79" name="Oval 7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0" name="Rectangle 79"/>
              <p:cNvSpPr/>
              <p:nvPr/>
            </p:nvSpPr>
            <p:spPr>
              <a:xfrm>
                <a:off x="-608082" y="993206"/>
                <a:ext cx="303576" cy="369332"/>
              </a:xfrm>
              <a:prstGeom prst="rect">
                <a:avLst/>
              </a:prstGeom>
            </p:spPr>
            <p:txBody>
              <a:bodyPr wrap="none">
                <a:spAutoFit/>
              </a:bodyPr>
              <a:lstStyle/>
              <a:p>
                <a:r>
                  <a:rPr lang="en-US" dirty="0">
                    <a:latin typeface="Segoe Light"/>
                    <a:cs typeface="Segoe Light"/>
                  </a:rPr>
                  <a:t>3</a:t>
                </a:r>
                <a:endParaRPr lang="en-US" dirty="0">
                  <a:latin typeface="Segoe Light"/>
                  <a:cs typeface="Segoe Light"/>
                </a:endParaRPr>
              </a:p>
            </p:txBody>
          </p:sp>
        </p:grpSp>
      </p:grpSp>
      <p:grpSp>
        <p:nvGrpSpPr>
          <p:cNvPr id="18" name="Group 17"/>
          <p:cNvGrpSpPr/>
          <p:nvPr/>
        </p:nvGrpSpPr>
        <p:grpSpPr>
          <a:xfrm>
            <a:off x="1522242" y="2133816"/>
            <a:ext cx="2930212" cy="699234"/>
            <a:chOff x="1522242" y="2133816"/>
            <a:chExt cx="2930212" cy="699234"/>
          </a:xfrm>
        </p:grpSpPr>
        <p:sp>
          <p:nvSpPr>
            <p:cNvPr id="85" name="Right Arrow 84"/>
            <p:cNvSpPr/>
            <p:nvPr/>
          </p:nvSpPr>
          <p:spPr>
            <a:xfrm>
              <a:off x="1600877" y="2518111"/>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TextBox 85"/>
            <p:cNvSpPr txBox="1"/>
            <p:nvPr/>
          </p:nvSpPr>
          <p:spPr>
            <a:xfrm>
              <a:off x="1797596" y="2133816"/>
              <a:ext cx="2654858" cy="523220"/>
            </a:xfrm>
            <a:prstGeom prst="rect">
              <a:avLst/>
            </a:prstGeom>
            <a:noFill/>
          </p:spPr>
          <p:txBody>
            <a:bodyPr wrap="square" rtlCol="0">
              <a:spAutoFit/>
            </a:bodyPr>
            <a:lstStyle/>
            <a:p>
              <a:r>
                <a:rPr lang="en-US" sz="1400" b="1" dirty="0" smtClean="0">
                  <a:latin typeface="Segoe Light"/>
                  <a:cs typeface="Segoe Light"/>
                </a:rPr>
                <a:t>Referral: </a:t>
              </a:r>
            </a:p>
            <a:p>
              <a:r>
                <a:rPr lang="en-US" sz="1400" dirty="0" smtClean="0">
                  <a:solidFill>
                    <a:srgbClr val="FF0000"/>
                  </a:solidFill>
                  <a:latin typeface="Segoe Light"/>
                  <a:cs typeface="Segoe Light"/>
                </a:rPr>
                <a:t>ns.target2.com</a:t>
              </a:r>
              <a:endParaRPr lang="en-US" sz="1400" dirty="0">
                <a:solidFill>
                  <a:srgbClr val="FF0000"/>
                </a:solidFill>
                <a:latin typeface="Segoe Light"/>
                <a:cs typeface="Segoe Light"/>
              </a:endParaRPr>
            </a:p>
          </p:txBody>
        </p:sp>
        <p:grpSp>
          <p:nvGrpSpPr>
            <p:cNvPr id="75" name="Group 74"/>
            <p:cNvGrpSpPr/>
            <p:nvPr/>
          </p:nvGrpSpPr>
          <p:grpSpPr>
            <a:xfrm>
              <a:off x="1522242" y="2463718"/>
              <a:ext cx="303576" cy="369332"/>
              <a:chOff x="-608082" y="993206"/>
              <a:chExt cx="303576" cy="369332"/>
            </a:xfrm>
          </p:grpSpPr>
          <p:sp>
            <p:nvSpPr>
              <p:cNvPr id="76" name="Oval 7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7" name="Rectangle 76"/>
              <p:cNvSpPr/>
              <p:nvPr/>
            </p:nvSpPr>
            <p:spPr>
              <a:xfrm>
                <a:off x="-608082" y="993206"/>
                <a:ext cx="303576" cy="369332"/>
              </a:xfrm>
              <a:prstGeom prst="rect">
                <a:avLst/>
              </a:prstGeom>
            </p:spPr>
            <p:txBody>
              <a:bodyPr wrap="none">
                <a:spAutoFit/>
              </a:bodyPr>
              <a:lstStyle/>
              <a:p>
                <a:r>
                  <a:rPr lang="en-US" dirty="0">
                    <a:latin typeface="Segoe Light"/>
                    <a:cs typeface="Segoe Light"/>
                  </a:rPr>
                  <a:t>5</a:t>
                </a:r>
                <a:endParaRPr lang="en-US" dirty="0">
                  <a:latin typeface="Segoe Light"/>
                  <a:cs typeface="Segoe Light"/>
                </a:endParaRPr>
              </a:p>
            </p:txBody>
          </p:sp>
        </p:grpSp>
      </p:grpSp>
      <p:grpSp>
        <p:nvGrpSpPr>
          <p:cNvPr id="17" name="Group 16"/>
          <p:cNvGrpSpPr/>
          <p:nvPr/>
        </p:nvGrpSpPr>
        <p:grpSpPr>
          <a:xfrm>
            <a:off x="1592601" y="2792980"/>
            <a:ext cx="2765340" cy="715664"/>
            <a:chOff x="1592601" y="2792980"/>
            <a:chExt cx="2765340" cy="715664"/>
          </a:xfrm>
        </p:grpSpPr>
        <p:sp>
          <p:nvSpPr>
            <p:cNvPr id="87" name="Right Arrow 86"/>
            <p:cNvSpPr/>
            <p:nvPr/>
          </p:nvSpPr>
          <p:spPr>
            <a:xfrm rot="10800000">
              <a:off x="1592601" y="283249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2" name="Group 81"/>
            <p:cNvGrpSpPr/>
            <p:nvPr/>
          </p:nvGrpSpPr>
          <p:grpSpPr>
            <a:xfrm>
              <a:off x="4054365" y="2792980"/>
              <a:ext cx="303576" cy="369332"/>
              <a:chOff x="-608082" y="993206"/>
              <a:chExt cx="303576" cy="369332"/>
            </a:xfrm>
          </p:grpSpPr>
          <p:sp>
            <p:nvSpPr>
              <p:cNvPr id="83" name="Oval 8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4" name="Rectangle 83"/>
              <p:cNvSpPr/>
              <p:nvPr/>
            </p:nvSpPr>
            <p:spPr>
              <a:xfrm>
                <a:off x="-608082" y="993206"/>
                <a:ext cx="303576" cy="369332"/>
              </a:xfrm>
              <a:prstGeom prst="rect">
                <a:avLst/>
              </a:prstGeom>
            </p:spPr>
            <p:txBody>
              <a:bodyPr wrap="none">
                <a:spAutoFit/>
              </a:bodyPr>
              <a:lstStyle/>
              <a:p>
                <a:r>
                  <a:rPr lang="en-US" dirty="0" smtClean="0">
                    <a:latin typeface="Segoe Light"/>
                    <a:cs typeface="Segoe Light"/>
                  </a:rPr>
                  <a:t>4</a:t>
                </a:r>
                <a:endParaRPr lang="en-US" dirty="0">
                  <a:latin typeface="Segoe Light"/>
                  <a:cs typeface="Segoe Light"/>
                </a:endParaRPr>
              </a:p>
            </p:txBody>
          </p:sp>
        </p:grpSp>
        <p:sp>
          <p:nvSpPr>
            <p:cNvPr id="91" name="TextBox 90"/>
            <p:cNvSpPr txBox="1"/>
            <p:nvPr/>
          </p:nvSpPr>
          <p:spPr>
            <a:xfrm>
              <a:off x="1678874" y="2985424"/>
              <a:ext cx="2654858" cy="523220"/>
            </a:xfrm>
            <a:prstGeom prst="rect">
              <a:avLst/>
            </a:prstGeom>
            <a:noFill/>
          </p:spPr>
          <p:txBody>
            <a:bodyPr wrap="square" rtlCol="0">
              <a:spAutoFit/>
            </a:bodyPr>
            <a:lstStyle/>
            <a:p>
              <a:r>
                <a:rPr lang="en-US" sz="1400" b="1" dirty="0" smtClean="0">
                  <a:latin typeface="Segoe Light"/>
                  <a:cs typeface="Segoe Light"/>
                </a:rPr>
                <a:t>Resolve</a:t>
              </a:r>
              <a:r>
                <a:rPr lang="en-US" sz="1400" b="1" dirty="0" smtClean="0">
                  <a:latin typeface="Segoe Light"/>
                  <a:cs typeface="Segoe Light"/>
                </a:rPr>
                <a:t>: </a:t>
              </a:r>
              <a:endParaRPr lang="en-US" sz="1400" b="1" dirty="0" smtClean="0">
                <a:latin typeface="Segoe Light"/>
                <a:cs typeface="Segoe Light"/>
              </a:endParaRP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20" name="Group 19"/>
          <p:cNvGrpSpPr/>
          <p:nvPr/>
        </p:nvGrpSpPr>
        <p:grpSpPr>
          <a:xfrm>
            <a:off x="5685538" y="1110874"/>
            <a:ext cx="2739524" cy="800938"/>
            <a:chOff x="5685538" y="1110874"/>
            <a:chExt cx="2739524" cy="800938"/>
          </a:xfrm>
        </p:grpSpPr>
        <p:sp>
          <p:nvSpPr>
            <p:cNvPr id="92" name="Right Arrow 91"/>
            <p:cNvSpPr/>
            <p:nvPr/>
          </p:nvSpPr>
          <p:spPr>
            <a:xfrm>
              <a:off x="5713760" y="1599623"/>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8" name="Group 87"/>
            <p:cNvGrpSpPr/>
            <p:nvPr/>
          </p:nvGrpSpPr>
          <p:grpSpPr>
            <a:xfrm>
              <a:off x="5685538" y="1542480"/>
              <a:ext cx="301660" cy="369332"/>
              <a:chOff x="-608082" y="993206"/>
              <a:chExt cx="301660" cy="369332"/>
            </a:xfrm>
          </p:grpSpPr>
          <p:sp>
            <p:nvSpPr>
              <p:cNvPr id="89" name="Oval 8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0" name="Rectangle 89"/>
              <p:cNvSpPr/>
              <p:nvPr/>
            </p:nvSpPr>
            <p:spPr>
              <a:xfrm>
                <a:off x="-608082" y="993206"/>
                <a:ext cx="301660" cy="369332"/>
              </a:xfrm>
              <a:prstGeom prst="rect">
                <a:avLst/>
              </a:prstGeom>
            </p:spPr>
            <p:txBody>
              <a:bodyPr wrap="none">
                <a:spAutoFit/>
              </a:bodyPr>
              <a:lstStyle/>
              <a:p>
                <a:r>
                  <a:rPr lang="en-US" dirty="0" smtClean="0">
                    <a:latin typeface="Segoe Light"/>
                    <a:cs typeface="Segoe Light"/>
                  </a:rPr>
                  <a:t>6</a:t>
                </a:r>
                <a:endParaRPr lang="en-US" dirty="0">
                  <a:latin typeface="Segoe Light"/>
                  <a:cs typeface="Segoe Light"/>
                </a:endParaRPr>
              </a:p>
            </p:txBody>
          </p:sp>
        </p:grpSp>
        <p:sp>
          <p:nvSpPr>
            <p:cNvPr id="93" name="TextBox 92"/>
            <p:cNvSpPr txBox="1"/>
            <p:nvPr/>
          </p:nvSpPr>
          <p:spPr>
            <a:xfrm>
              <a:off x="5770204" y="1110874"/>
              <a:ext cx="2654858" cy="523220"/>
            </a:xfrm>
            <a:prstGeom prst="rect">
              <a:avLst/>
            </a:prstGeom>
            <a:noFill/>
          </p:spPr>
          <p:txBody>
            <a:bodyPr wrap="square" rtlCol="0">
              <a:spAutoFit/>
            </a:bodyPr>
            <a:lstStyle/>
            <a:p>
              <a:r>
                <a:rPr lang="en-US" sz="1400" b="1" dirty="0" smtClean="0">
                  <a:latin typeface="Segoe Light"/>
                  <a:cs typeface="Segoe Light"/>
                </a:rPr>
                <a:t>Resolve</a:t>
              </a:r>
              <a:r>
                <a:rPr lang="en-US" sz="1400" b="1" dirty="0" smtClean="0">
                  <a:latin typeface="Segoe Light"/>
                  <a:cs typeface="Segoe Light"/>
                </a:rPr>
                <a:t>: </a:t>
              </a:r>
              <a:endParaRPr lang="en-US" sz="1400" b="1" dirty="0" smtClean="0">
                <a:latin typeface="Segoe Light"/>
                <a:cs typeface="Segoe Light"/>
              </a:endParaRPr>
            </a:p>
            <a:p>
              <a:r>
                <a:rPr lang="en-US" sz="1400" dirty="0" err="1" smtClean="0">
                  <a:latin typeface="Segoe Light"/>
                  <a:cs typeface="Segoe Light"/>
                </a:rPr>
                <a:t>qid.myAddr.mydomain.com</a:t>
              </a:r>
              <a:endParaRPr lang="en-US" sz="1400" dirty="0">
                <a:latin typeface="Segoe Light"/>
                <a:cs typeface="Segoe Light"/>
              </a:endParaRPr>
            </a:p>
          </p:txBody>
        </p:sp>
      </p:grpSp>
      <p:grpSp>
        <p:nvGrpSpPr>
          <p:cNvPr id="21" name="Group 20"/>
          <p:cNvGrpSpPr/>
          <p:nvPr/>
        </p:nvGrpSpPr>
        <p:grpSpPr>
          <a:xfrm>
            <a:off x="5713760" y="2494922"/>
            <a:ext cx="1725188" cy="553942"/>
            <a:chOff x="5713760" y="2494922"/>
            <a:chExt cx="1725188" cy="553942"/>
          </a:xfrm>
        </p:grpSpPr>
        <p:sp>
          <p:nvSpPr>
            <p:cNvPr id="94" name="Right Arrow 93"/>
            <p:cNvSpPr/>
            <p:nvPr/>
          </p:nvSpPr>
          <p:spPr>
            <a:xfrm rot="10800000">
              <a:off x="5713760" y="2722425"/>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6" name="Group 95"/>
            <p:cNvGrpSpPr/>
            <p:nvPr/>
          </p:nvGrpSpPr>
          <p:grpSpPr>
            <a:xfrm>
              <a:off x="7135372" y="2679532"/>
              <a:ext cx="303576" cy="369332"/>
              <a:chOff x="-608082" y="993206"/>
              <a:chExt cx="303576" cy="369332"/>
            </a:xfrm>
          </p:grpSpPr>
          <p:sp>
            <p:nvSpPr>
              <p:cNvPr id="97" name="Oval 96"/>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8" name="Rectangle 97"/>
              <p:cNvSpPr/>
              <p:nvPr/>
            </p:nvSpPr>
            <p:spPr>
              <a:xfrm>
                <a:off x="-608082" y="993206"/>
                <a:ext cx="303576" cy="369332"/>
              </a:xfrm>
              <a:prstGeom prst="rect">
                <a:avLst/>
              </a:prstGeom>
            </p:spPr>
            <p:txBody>
              <a:bodyPr wrap="none">
                <a:spAutoFit/>
              </a:bodyPr>
              <a:lstStyle/>
              <a:p>
                <a:r>
                  <a:rPr lang="en-US" dirty="0">
                    <a:latin typeface="Segoe Light"/>
                    <a:cs typeface="Segoe Light"/>
                  </a:rPr>
                  <a:t>7</a:t>
                </a:r>
                <a:endParaRPr lang="en-US" dirty="0">
                  <a:latin typeface="Segoe Light"/>
                  <a:cs typeface="Segoe Light"/>
                </a:endParaRPr>
              </a:p>
            </p:txBody>
          </p:sp>
        </p:grpSp>
        <p:sp>
          <p:nvSpPr>
            <p:cNvPr id="99" name="TextBox 98"/>
            <p:cNvSpPr txBox="1"/>
            <p:nvPr/>
          </p:nvSpPr>
          <p:spPr>
            <a:xfrm>
              <a:off x="5871233" y="2494922"/>
              <a:ext cx="1567715" cy="307777"/>
            </a:xfrm>
            <a:prstGeom prst="rect">
              <a:avLst/>
            </a:prstGeom>
            <a:noFill/>
          </p:spPr>
          <p:txBody>
            <a:bodyPr wrap="square" rtlCol="0">
              <a:spAutoFit/>
            </a:bodyPr>
            <a:lstStyle/>
            <a:p>
              <a:r>
                <a:rPr lang="en-US" sz="1400" dirty="0" err="1" smtClean="0">
                  <a:latin typeface="Segoe Light"/>
                  <a:cs typeface="Segoe Light"/>
                </a:rPr>
                <a:t>NXDomain</a:t>
              </a:r>
              <a:endParaRPr lang="en-US" sz="1400" dirty="0">
                <a:latin typeface="Segoe Light"/>
                <a:cs typeface="Segoe Light"/>
              </a:endParaRPr>
            </a:p>
          </p:txBody>
        </p:sp>
      </p:grpSp>
      <p:grpSp>
        <p:nvGrpSpPr>
          <p:cNvPr id="28" name="Group 27"/>
          <p:cNvGrpSpPr/>
          <p:nvPr/>
        </p:nvGrpSpPr>
        <p:grpSpPr>
          <a:xfrm>
            <a:off x="1592601" y="1762431"/>
            <a:ext cx="2741131" cy="520665"/>
            <a:chOff x="1592601" y="1762431"/>
            <a:chExt cx="2741131" cy="520665"/>
          </a:xfrm>
        </p:grpSpPr>
        <p:sp>
          <p:nvSpPr>
            <p:cNvPr id="64" name="Right Arrow 63"/>
            <p:cNvSpPr/>
            <p:nvPr/>
          </p:nvSpPr>
          <p:spPr>
            <a:xfrm rot="10800000">
              <a:off x="1592601" y="180852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2" name="Group 71"/>
            <p:cNvGrpSpPr/>
            <p:nvPr/>
          </p:nvGrpSpPr>
          <p:grpSpPr>
            <a:xfrm>
              <a:off x="4032072" y="1762431"/>
              <a:ext cx="301660" cy="369332"/>
              <a:chOff x="-608082" y="993206"/>
              <a:chExt cx="301660" cy="369332"/>
            </a:xfrm>
          </p:grpSpPr>
          <p:sp>
            <p:nvSpPr>
              <p:cNvPr id="73" name="Oval 7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4" name="Rectangle 73"/>
              <p:cNvSpPr/>
              <p:nvPr/>
            </p:nvSpPr>
            <p:spPr>
              <a:xfrm>
                <a:off x="-608082" y="993206"/>
                <a:ext cx="301660" cy="369332"/>
              </a:xfrm>
              <a:prstGeom prst="rect">
                <a:avLst/>
              </a:prstGeom>
            </p:spPr>
            <p:txBody>
              <a:bodyPr wrap="none">
                <a:spAutoFit/>
              </a:bodyPr>
              <a:lstStyle/>
              <a:p>
                <a:r>
                  <a:rPr lang="en-US" dirty="0" smtClean="0">
                    <a:latin typeface="Segoe Light"/>
                    <a:cs typeface="Segoe Light"/>
                  </a:rPr>
                  <a:t>8</a:t>
                </a:r>
                <a:endParaRPr lang="en-US" dirty="0">
                  <a:latin typeface="Segoe Light"/>
                  <a:cs typeface="Segoe Light"/>
                </a:endParaRPr>
              </a:p>
            </p:txBody>
          </p:sp>
        </p:grpSp>
        <p:sp>
          <p:nvSpPr>
            <p:cNvPr id="100" name="TextBox 99"/>
            <p:cNvSpPr txBox="1"/>
            <p:nvPr/>
          </p:nvSpPr>
          <p:spPr>
            <a:xfrm>
              <a:off x="2673506" y="1975319"/>
              <a:ext cx="1567715" cy="307777"/>
            </a:xfrm>
            <a:prstGeom prst="rect">
              <a:avLst/>
            </a:prstGeom>
            <a:noFill/>
          </p:spPr>
          <p:txBody>
            <a:bodyPr wrap="square" rtlCol="0">
              <a:spAutoFit/>
            </a:bodyPr>
            <a:lstStyle/>
            <a:p>
              <a:r>
                <a:rPr lang="en-US" sz="1400" dirty="0" err="1" smtClean="0">
                  <a:solidFill>
                    <a:srgbClr val="FF0000"/>
                  </a:solidFill>
                  <a:latin typeface="Segoe Light"/>
                  <a:cs typeface="Segoe Light"/>
                </a:rPr>
                <a:t>NXDomain</a:t>
              </a:r>
              <a:endParaRPr lang="en-US" sz="1400" dirty="0">
                <a:solidFill>
                  <a:srgbClr val="FF0000"/>
                </a:solidFill>
                <a:latin typeface="Segoe Light"/>
                <a:cs typeface="Segoe Light"/>
              </a:endParaRPr>
            </a:p>
          </p:txBody>
        </p:sp>
      </p:grpSp>
      <p:grpSp>
        <p:nvGrpSpPr>
          <p:cNvPr id="29" name="Group 28"/>
          <p:cNvGrpSpPr/>
          <p:nvPr/>
        </p:nvGrpSpPr>
        <p:grpSpPr>
          <a:xfrm>
            <a:off x="4230358" y="4743716"/>
            <a:ext cx="4837981" cy="936923"/>
            <a:chOff x="4230358" y="4743716"/>
            <a:chExt cx="4837981" cy="936923"/>
          </a:xfrm>
        </p:grpSpPr>
        <p:sp>
          <p:nvSpPr>
            <p:cNvPr id="52" name="TextBox 51"/>
            <p:cNvSpPr txBox="1"/>
            <p:nvPr/>
          </p:nvSpPr>
          <p:spPr>
            <a:xfrm>
              <a:off x="4230358" y="4757309"/>
              <a:ext cx="4837981" cy="923330"/>
            </a:xfrm>
            <a:prstGeom prst="rect">
              <a:avLst/>
            </a:prstGeom>
            <a:noFill/>
          </p:spPr>
          <p:txBody>
            <a:bodyPr wrap="square" rtlCol="0">
              <a:spAutoFit/>
            </a:bodyPr>
            <a:lstStyle/>
            <a:p>
              <a:pPr marL="285750" indent="-285750">
                <a:buFont typeface="Arial"/>
                <a:buChar char="•"/>
              </a:pPr>
              <a:r>
                <a:rPr lang="en-US" dirty="0" smtClean="0">
                  <a:latin typeface="Segoe Light"/>
                  <a:cs typeface="Segoe Light"/>
                </a:rPr>
                <a:t>Record time delta </a:t>
              </a:r>
              <a:r>
                <a:rPr lang="en-US" b="1" i="1" dirty="0">
                  <a:latin typeface="Segoe Light"/>
                  <a:cs typeface="Segoe Light"/>
                </a:rPr>
                <a:t>T</a:t>
              </a:r>
              <a:r>
                <a:rPr lang="en-US" dirty="0" smtClean="0">
                  <a:latin typeface="Segoe Light"/>
                  <a:cs typeface="Segoe Light"/>
                </a:rPr>
                <a:t> between </a:t>
              </a:r>
              <a:r>
                <a:rPr lang="en-US" dirty="0" smtClean="0">
                  <a:latin typeface="Segoe Light"/>
                  <a:cs typeface="Segoe Light"/>
                </a:rPr>
                <a:t>      and </a:t>
              </a:r>
              <a:endParaRPr lang="en-US" dirty="0" smtClean="0">
                <a:latin typeface="Segoe Light"/>
                <a:cs typeface="Segoe Light"/>
              </a:endParaRPr>
            </a:p>
            <a:p>
              <a:pPr marL="285750" indent="-285750">
                <a:buFont typeface="Arial"/>
                <a:buChar char="•"/>
              </a:pPr>
              <a:r>
                <a:rPr lang="en-US" dirty="0" smtClean="0">
                  <a:latin typeface="Segoe Light"/>
                  <a:cs typeface="Segoe Light"/>
                </a:rPr>
                <a:t>Determine </a:t>
              </a:r>
              <a:r>
                <a:rPr lang="en-US" b="1" i="1" dirty="0" smtClean="0">
                  <a:latin typeface="Segoe Light"/>
                  <a:cs typeface="Segoe Light"/>
                </a:rPr>
                <a:t>RTT </a:t>
              </a:r>
              <a:r>
                <a:rPr lang="en-US" dirty="0" smtClean="0">
                  <a:latin typeface="Segoe Light"/>
                  <a:cs typeface="Segoe Light"/>
                </a:rPr>
                <a:t>between </a:t>
              </a:r>
              <a:r>
                <a:rPr lang="en-US" dirty="0" err="1" smtClean="0">
                  <a:latin typeface="Segoe Light"/>
                  <a:cs typeface="Segoe Light"/>
                </a:rPr>
                <a:t>myAddr</a:t>
              </a:r>
              <a:r>
                <a:rPr lang="en-US" dirty="0" smtClean="0">
                  <a:latin typeface="Segoe Light"/>
                  <a:cs typeface="Segoe Light"/>
                </a:rPr>
                <a:t> and target1</a:t>
              </a:r>
            </a:p>
            <a:p>
              <a:pPr marL="285750" indent="-285750">
                <a:buFont typeface="Arial"/>
                <a:buChar char="•"/>
              </a:pPr>
              <a:r>
                <a:rPr lang="en-US" dirty="0" smtClean="0">
                  <a:latin typeface="Segoe Light"/>
                  <a:cs typeface="Segoe Light"/>
                </a:rPr>
                <a:t>Latency target1 to target2 = </a:t>
              </a:r>
              <a:r>
                <a:rPr lang="en-US" b="1" i="1" dirty="0" smtClean="0">
                  <a:latin typeface="Segoe Light"/>
                  <a:cs typeface="Segoe Light"/>
                </a:rPr>
                <a:t>T </a:t>
              </a:r>
              <a:r>
                <a:rPr lang="en-US" b="1" i="1" dirty="0" smtClean="0">
                  <a:latin typeface="Segoe Light"/>
                  <a:cs typeface="Segoe Light"/>
                </a:rPr>
                <a:t>– RTT</a:t>
              </a:r>
            </a:p>
          </p:txBody>
        </p:sp>
        <p:grpSp>
          <p:nvGrpSpPr>
            <p:cNvPr id="101" name="Group 100"/>
            <p:cNvGrpSpPr/>
            <p:nvPr/>
          </p:nvGrpSpPr>
          <p:grpSpPr>
            <a:xfrm>
              <a:off x="7438948" y="4751016"/>
              <a:ext cx="303576" cy="369332"/>
              <a:chOff x="-608082" y="993206"/>
              <a:chExt cx="303576" cy="369332"/>
            </a:xfrm>
          </p:grpSpPr>
          <p:sp>
            <p:nvSpPr>
              <p:cNvPr id="102" name="Oval 101"/>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3" name="Rectangle 102"/>
              <p:cNvSpPr/>
              <p:nvPr/>
            </p:nvSpPr>
            <p:spPr>
              <a:xfrm>
                <a:off x="-608082" y="993206"/>
                <a:ext cx="303576" cy="369332"/>
              </a:xfrm>
              <a:prstGeom prst="rect">
                <a:avLst/>
              </a:prstGeom>
            </p:spPr>
            <p:txBody>
              <a:bodyPr wrap="none">
                <a:spAutoFit/>
              </a:bodyPr>
              <a:lstStyle/>
              <a:p>
                <a:r>
                  <a:rPr lang="en-US" dirty="0">
                    <a:latin typeface="Segoe Light"/>
                    <a:cs typeface="Segoe Light"/>
                  </a:rPr>
                  <a:t>5</a:t>
                </a:r>
                <a:endParaRPr lang="en-US" dirty="0">
                  <a:latin typeface="Segoe Light"/>
                  <a:cs typeface="Segoe Light"/>
                </a:endParaRPr>
              </a:p>
            </p:txBody>
          </p:sp>
        </p:grpSp>
        <p:grpSp>
          <p:nvGrpSpPr>
            <p:cNvPr id="104" name="Group 103"/>
            <p:cNvGrpSpPr/>
            <p:nvPr/>
          </p:nvGrpSpPr>
          <p:grpSpPr>
            <a:xfrm>
              <a:off x="8210788" y="4743716"/>
              <a:ext cx="303576" cy="369332"/>
              <a:chOff x="-608082" y="993206"/>
              <a:chExt cx="303576" cy="369332"/>
            </a:xfrm>
          </p:grpSpPr>
          <p:sp>
            <p:nvSpPr>
              <p:cNvPr id="105" name="Oval 104"/>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6" name="Rectangle 105"/>
              <p:cNvSpPr/>
              <p:nvPr/>
            </p:nvSpPr>
            <p:spPr>
              <a:xfrm>
                <a:off x="-608082" y="993206"/>
                <a:ext cx="303576" cy="369332"/>
              </a:xfrm>
              <a:prstGeom prst="rect">
                <a:avLst/>
              </a:prstGeom>
            </p:spPr>
            <p:txBody>
              <a:bodyPr wrap="none">
                <a:spAutoFit/>
              </a:bodyPr>
              <a:lstStyle/>
              <a:p>
                <a:r>
                  <a:rPr lang="en-US" dirty="0">
                    <a:latin typeface="Segoe Light"/>
                    <a:cs typeface="Segoe Light"/>
                  </a:rPr>
                  <a:t>8</a:t>
                </a:r>
                <a:endParaRPr lang="en-US" dirty="0">
                  <a:latin typeface="Segoe Light"/>
                  <a:cs typeface="Segoe Light"/>
                </a:endParaRPr>
              </a:p>
            </p:txBody>
          </p:sp>
        </p:grpSp>
      </p:gr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1437920"/>
            <a:ext cx="9144000" cy="4541822"/>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Planet Lab Nodes</a:t>
            </a:r>
          </a:p>
        </p:txBody>
      </p:sp>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8 days: 4/20 – 4/28</a:t>
            </a:r>
          </a:p>
          <a:p>
            <a:r>
              <a:rPr lang="en-US" sz="2400" dirty="0" smtClean="0">
                <a:latin typeface="Segoe Light"/>
                <a:cs typeface="Segoe Light"/>
              </a:rPr>
              <a:t>929,677 </a:t>
            </a:r>
            <a:r>
              <a:rPr lang="en-US" sz="2400" dirty="0">
                <a:latin typeface="Segoe Light"/>
                <a:cs typeface="Segoe Light"/>
              </a:rPr>
              <a:t>s</a:t>
            </a:r>
            <a:r>
              <a:rPr lang="en-US" sz="2400" dirty="0" smtClean="0">
                <a:latin typeface="Segoe Light"/>
                <a:cs typeface="Segoe Light"/>
              </a:rPr>
              <a:t>uccessful measurements</a:t>
            </a:r>
          </a:p>
        </p:txBody>
      </p:sp>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Measurement Statistics</a:t>
            </a: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0" y="1721554"/>
            <a:ext cx="9144000" cy="3791057"/>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6124220"/>
            <a:ext cx="9144000" cy="369332"/>
          </a:xfrm>
          <a:prstGeom prst="rect">
            <a:avLst/>
          </a:prstGeom>
          <a:noFill/>
        </p:spPr>
        <p:txBody>
          <a:bodyPr wrap="square" rtlCol="0">
            <a:spAutoFit/>
          </a:bodyPr>
          <a:lstStyle/>
          <a:p>
            <a:pPr algn="ctr"/>
            <a:r>
              <a:rPr lang="en-US" dirty="0" smtClean="0">
                <a:latin typeface="Segoe Light"/>
                <a:cs typeface="Segoe Light"/>
              </a:rPr>
              <a:t>Fit lines, and a*</a:t>
            </a:r>
            <a:r>
              <a:rPr lang="en-US" dirty="0" err="1" smtClean="0">
                <a:latin typeface="Segoe Light"/>
                <a:cs typeface="Segoe Light"/>
              </a:rPr>
              <a:t>x+b</a:t>
            </a:r>
            <a:r>
              <a:rPr lang="en-US" dirty="0" smtClean="0">
                <a:latin typeface="Segoe Light"/>
                <a:cs typeface="Segoe Light"/>
              </a:rPr>
              <a:t>, </a:t>
            </a:r>
            <a:r>
              <a:rPr lang="en-US" dirty="0" smtClean="0">
                <a:solidFill>
                  <a:srgbClr val="FF0000"/>
                </a:solidFill>
                <a:latin typeface="Segoe Light"/>
                <a:cs typeface="Segoe Light"/>
              </a:rPr>
              <a:t>r stats</a:t>
            </a:r>
            <a:endParaRPr lang="en-US" dirty="0">
              <a:solidFill>
                <a:srgbClr val="FF0000"/>
              </a:solidFill>
              <a:latin typeface="Segoe Light"/>
              <a:cs typeface="Segoe Light"/>
            </a:endParaRPr>
          </a:p>
        </p:txBody>
      </p:sp>
      <p:pic>
        <p:nvPicPr>
          <p:cNvPr id="2" name="Picture 1"/>
          <p:cNvPicPr>
            <a:picLocks noChangeAspect="1"/>
          </p:cNvPicPr>
          <p:nvPr/>
        </p:nvPicPr>
        <p:blipFill>
          <a:blip r:embed="rId3"/>
          <a:stretch>
            <a:fillRect/>
          </a:stretch>
        </p:blipFill>
        <p:spPr>
          <a:xfrm>
            <a:off x="1439335" y="1061176"/>
            <a:ext cx="6416434" cy="4922411"/>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Tree>
    <p:extLst>
      <p:ext uri="{BB962C8B-B14F-4D97-AF65-F5344CB8AC3E}">
        <p14:creationId xmlns:p14="http://schemas.microsoft.com/office/powerpoint/2010/main" val="348039258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light</a:t>
            </a:r>
          </a:p>
          <a:p>
            <a:pPr lvl="2"/>
            <a:r>
              <a:rPr lang="en-US" sz="1600" dirty="0" smtClean="0">
                <a:latin typeface="Segoe Light"/>
                <a:cs typeface="Segoe Light"/>
              </a:rPr>
              <a:t>Incorrect Geo IP</a:t>
            </a:r>
          </a:p>
          <a:p>
            <a:pPr lvl="1"/>
            <a:r>
              <a:rPr lang="en-US" sz="2000" dirty="0" smtClean="0">
                <a:latin typeface="Segoe Light"/>
                <a:cs typeface="Segoe Light"/>
              </a:rPr>
              <a:t>Extremely High Latencies (5 second timeout)</a:t>
            </a:r>
          </a:p>
          <a:p>
            <a:pPr lvl="1"/>
            <a:r>
              <a:rPr lang="en-US" sz="2000" dirty="0" smtClean="0">
                <a:latin typeface="Segoe Light"/>
                <a:cs typeface="Segoe Light"/>
              </a:rPr>
              <a:t>Results returned by forwarders</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10"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altLang="zh-CN" dirty="0" smtClean="0">
                <a:latin typeface="Segoe Light"/>
                <a:cs typeface="Segoe Light"/>
              </a:rPr>
              <a:t>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64440" y="1092349"/>
            <a:ext cx="7986889" cy="5436010"/>
          </a:xfrm>
          <a:prstGeom prst="rect">
            <a:avLst/>
          </a:prstGeom>
        </p:spPr>
      </p:pic>
      <p:sp>
        <p:nvSpPr>
          <p:cNvPr id="3" name="Oval 2"/>
          <p:cNvSpPr/>
          <p:nvPr/>
        </p:nvSpPr>
        <p:spPr>
          <a:xfrm>
            <a:off x="7013221" y="1566334"/>
            <a:ext cx="1594552" cy="719666"/>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1069621" y="934176"/>
            <a:ext cx="2867379" cy="215615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762022" y="5083232"/>
            <a:ext cx="1995312" cy="144512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DNS Forwarders</a:t>
            </a:r>
          </a:p>
        </p:txBody>
      </p:sp>
    </p:spTree>
    <p:extLst>
      <p:ext uri="{BB962C8B-B14F-4D97-AF65-F5344CB8AC3E}">
        <p14:creationId xmlns:p14="http://schemas.microsoft.com/office/powerpoint/2010/main" val="38333079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grpId="2" nodeType="clickEffect">
                                  <p:stCondLst>
                                    <p:cond delay="0"/>
                                  </p:stCondLst>
                                  <p:childTnLst>
                                    <p:set>
                                      <p:cBhvr>
                                        <p:cTn id="17" dur="1" fill="hold">
                                          <p:stCondLst>
                                            <p:cond delay="0"/>
                                          </p:stCondLst>
                                        </p:cTn>
                                        <p:tgtEl>
                                          <p:spTgt spid="6"/>
                                        </p:tgtEl>
                                        <p:attrNameLst>
                                          <p:attrName>style.visibility</p:attrName>
                                        </p:attrNameLst>
                                      </p:cBhvr>
                                      <p:to>
                                        <p:strVal val="hidden"/>
                                      </p:to>
                                    </p:set>
                                  </p:childTnLst>
                                </p:cTn>
                              </p:par>
                            </p:childTnLst>
                          </p:cTn>
                        </p:par>
                        <p:par>
                          <p:cTn id="18" fill="hold">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6" grpId="0" animBg="1"/>
      <p:bldP spid="6" grpId="2" animBg="1"/>
      <p:bldP spid="7" grpId="0" animBg="1"/>
      <p:bldP spid="7"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2"/>
            <a:ext cx="4508075" cy="2100635"/>
          </a:xfrm>
        </p:spPr>
        <p:txBody>
          <a:bodyPr>
            <a:normAutofit/>
          </a:bodyPr>
          <a:lstStyle/>
          <a:p>
            <a:r>
              <a:rPr lang="en-US" sz="2000" dirty="0" smtClean="0">
                <a:latin typeface="Segoe Light"/>
                <a:cs typeface="Segoe Light"/>
              </a:rPr>
              <a:t>Recap Strategies </a:t>
            </a:r>
            <a:r>
              <a:rPr lang="en-US" altLang="zh-CN" sz="2000" dirty="0" smtClean="0">
                <a:latin typeface="Segoe Light"/>
                <a:cs typeface="Segoe Light"/>
              </a:rPr>
              <a:t>– Query Google</a:t>
            </a:r>
            <a:endParaRPr lang="en-US" sz="2000" dirty="0" smtClean="0">
              <a:latin typeface="Segoe Light"/>
              <a:cs typeface="Segoe Light"/>
            </a:endParaRPr>
          </a:p>
          <a:p>
            <a:pPr lvl="1"/>
            <a:r>
              <a:rPr lang="en-US" sz="1600" dirty="0" smtClean="0">
                <a:latin typeface="Segoe Light"/>
                <a:cs typeface="Segoe Light"/>
              </a:rPr>
              <a:t>Query the hottest trend of that hour</a:t>
            </a:r>
          </a:p>
          <a:p>
            <a:pPr lvl="1"/>
            <a:r>
              <a:rPr lang="en-US" altLang="zh-CN" sz="1600" dirty="0" smtClean="0">
                <a:latin typeface="Segoe Light"/>
                <a:cs typeface="Segoe Light"/>
              </a:rPr>
              <a:t>Query Random Strings</a:t>
            </a:r>
            <a:endParaRPr lang="en-US" sz="1600" dirty="0" smtClean="0">
              <a:latin typeface="Segoe Light"/>
              <a:cs typeface="Segoe Light"/>
            </a:endParaRPr>
          </a:p>
          <a:p>
            <a:r>
              <a:rPr lang="en-US" sz="2000" dirty="0" smtClean="0">
                <a:latin typeface="Segoe Light"/>
                <a:cs typeface="Segoe Light"/>
              </a:rPr>
              <a:t>Ping responded Google IP</a:t>
            </a:r>
          </a:p>
          <a:p>
            <a:pPr lvl="1"/>
            <a:r>
              <a:rPr lang="en-US" sz="1600" i="1" dirty="0" err="1">
                <a:latin typeface="Segoe Light"/>
                <a:cs typeface="Segoe Light"/>
              </a:rPr>
              <a:t>t</a:t>
            </a:r>
            <a:r>
              <a:rPr lang="en-US" sz="1600" i="1" dirty="0" err="1" smtClean="0">
                <a:latin typeface="Segoe Light"/>
                <a:cs typeface="Segoe Light"/>
              </a:rPr>
              <a:t>cpdump</a:t>
            </a:r>
            <a:r>
              <a:rPr lang="en-US" sz="1600" dirty="0" smtClean="0">
                <a:latin typeface="Segoe Light"/>
                <a:cs typeface="Segoe Light"/>
              </a:rPr>
              <a:t> to parse the packet</a:t>
            </a:r>
          </a:p>
          <a:p>
            <a:r>
              <a:rPr lang="en-US" sz="2000" dirty="0" smtClean="0">
                <a:latin typeface="Segoe Light"/>
                <a:cs typeface="Segoe Light"/>
              </a:rPr>
              <a:t>From 19 </a:t>
            </a:r>
            <a:r>
              <a:rPr lang="en-US" sz="2000" dirty="0" err="1" smtClean="0">
                <a:latin typeface="Segoe Light"/>
                <a:cs typeface="Segoe Light"/>
              </a:rPr>
              <a:t>PlanetLab</a:t>
            </a:r>
            <a:r>
              <a:rPr lang="en-US" sz="2000" dirty="0" smtClean="0">
                <a:latin typeface="Segoe Light"/>
                <a:cs typeface="Segoe Light"/>
              </a:rPr>
              <a:t> nodes</a:t>
            </a:r>
          </a:p>
          <a:p>
            <a:pPr lvl="1"/>
            <a:endParaRPr lang="en-US" sz="16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5" name="Content Placeholder 2"/>
          <p:cNvSpPr txBox="1">
            <a:spLocks/>
          </p:cNvSpPr>
          <p:nvPr/>
        </p:nvSpPr>
        <p:spPr>
          <a:xfrm>
            <a:off x="4865511" y="1115324"/>
            <a:ext cx="3818467" cy="2469444"/>
          </a:xfrm>
          <a:prstGeom prst="rect">
            <a:avLst/>
          </a:prstGeom>
          <a:solidFill>
            <a:schemeClr val="bg1">
              <a:lumMod val="65000"/>
              <a:lumOff val="35000"/>
            </a:schemeClr>
          </a:solidFill>
          <a:ln>
            <a:noFill/>
          </a:ln>
          <a:effectLst>
            <a:outerShdw blurRad="50800" dist="38100" dir="5400000" algn="t"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dirty="0" smtClean="0">
                <a:latin typeface="Segoe Light"/>
                <a:cs typeface="Segoe Light"/>
              </a:rPr>
              <a:t>'</a:t>
            </a:r>
            <a:r>
              <a:rPr lang="en-US" sz="1400" dirty="0">
                <a:latin typeface="Segoe Light"/>
                <a:cs typeface="Segoe Light"/>
              </a:rPr>
              <a:t>Richie Havens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jthYj3KCeqbZAja9Pl2FUOMQIE8K7zZI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Katherine Russell </a:t>
            </a:r>
            <a:r>
              <a:rPr lang="en-US" sz="1400" dirty="0" err="1">
                <a:latin typeface="Segoe Light"/>
                <a:cs typeface="Segoe Light"/>
              </a:rPr>
              <a:t>Tsarnaev</a:t>
            </a:r>
            <a:r>
              <a:rPr lang="en-US" sz="1400" dirty="0">
                <a:latin typeface="Segoe Light"/>
                <a:cs typeface="Segoe Light"/>
              </a:rPr>
              <a:t>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pOGwlAa14a8HWaLCyyTpPWB6pd713ITG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CISPA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OYYWPFn0DJg2jdr3lr99LL2jwPG8W1Lq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After Earth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eo0kuaGsHnKxssZFGlivLNMh18RMddTL </a:t>
            </a:r>
            <a:r>
              <a:rPr lang="en-US" sz="1400" dirty="0" smtClean="0">
                <a:latin typeface="Segoe Light"/>
                <a:cs typeface="Segoe Light"/>
              </a:rPr>
              <a:t>’</a:t>
            </a:r>
          </a:p>
          <a:p>
            <a:pPr marL="0" indent="0">
              <a:buNone/>
            </a:pPr>
            <a:r>
              <a:rPr lang="en-US" sz="1400" dirty="0" smtClean="0">
                <a:latin typeface="Segoe Light"/>
                <a:cs typeface="Segoe Light"/>
              </a:rPr>
              <a:t>…</a:t>
            </a:r>
            <a:endParaRPr lang="en-US" sz="1400" dirty="0" smtClean="0">
              <a:latin typeface="Segoe Light"/>
              <a:cs typeface="Segoe Light"/>
            </a:endParaRPr>
          </a:p>
        </p:txBody>
      </p:sp>
      <p:pic>
        <p:nvPicPr>
          <p:cNvPr id="7" name="Picture 6"/>
          <p:cNvPicPr>
            <a:picLocks noChangeAspect="1"/>
          </p:cNvPicPr>
          <p:nvPr/>
        </p:nvPicPr>
        <p:blipFill>
          <a:blip r:embed="rId3"/>
          <a:stretch>
            <a:fillRect/>
          </a:stretch>
        </p:blipFill>
        <p:spPr>
          <a:xfrm>
            <a:off x="3674534" y="3746310"/>
            <a:ext cx="5009444" cy="2923694"/>
          </a:xfrm>
          <a:prstGeom prst="rect">
            <a:avLst/>
          </a:prstGeom>
        </p:spPr>
      </p:pic>
      <p:sp>
        <p:nvSpPr>
          <p:cNvPr id="8" name="Rectangle 7"/>
          <p:cNvSpPr/>
          <p:nvPr/>
        </p:nvSpPr>
        <p:spPr>
          <a:xfrm>
            <a:off x="3725334" y="4092223"/>
            <a:ext cx="2088444" cy="296333"/>
          </a:xfrm>
          <a:prstGeom prst="rect">
            <a:avLst/>
          </a:prstGeom>
          <a:noFill/>
          <a:ln w="190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p:cNvGrpSpPr/>
          <p:nvPr/>
        </p:nvGrpSpPr>
        <p:grpSpPr>
          <a:xfrm>
            <a:off x="3716694" y="4379916"/>
            <a:ext cx="5235395" cy="1030297"/>
            <a:chOff x="3716694" y="4379916"/>
            <a:chExt cx="5235395" cy="1030297"/>
          </a:xfrm>
        </p:grpSpPr>
        <p:pic>
          <p:nvPicPr>
            <p:cNvPr id="9" name="Picture 8"/>
            <p:cNvPicPr>
              <a:picLocks noChangeAspect="1"/>
            </p:cNvPicPr>
            <p:nvPr/>
          </p:nvPicPr>
          <p:blipFill rotWithShape="1">
            <a:blip r:embed="rId3"/>
            <a:srcRect t="11871" r="50000" b="77028"/>
            <a:stretch/>
          </p:blipFill>
          <p:spPr>
            <a:xfrm>
              <a:off x="4415935" y="4823548"/>
              <a:ext cx="4527514" cy="5866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cxnSp>
          <p:nvCxnSpPr>
            <p:cNvPr id="11" name="Straight Connector 10"/>
            <p:cNvCxnSpPr/>
            <p:nvPr/>
          </p:nvCxnSpPr>
          <p:spPr>
            <a:xfrm>
              <a:off x="3716694" y="4379916"/>
              <a:ext cx="646334" cy="38964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5813778" y="4388556"/>
              <a:ext cx="3138311" cy="38100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grpSp>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sp>
        <p:nvSpPr>
          <p:cNvPr id="23" name="Content Placeholder 2"/>
          <p:cNvSpPr txBox="1">
            <a:spLocks/>
          </p:cNvSpPr>
          <p:nvPr/>
        </p:nvSpPr>
        <p:spPr>
          <a:xfrm>
            <a:off x="457200" y="3572439"/>
            <a:ext cx="4508075" cy="300648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Segoe Light"/>
                <a:cs typeface="Segoe Light"/>
              </a:rPr>
              <a:t>Four different “time”</a:t>
            </a:r>
            <a:r>
              <a:rPr lang="en-US" sz="2000" dirty="0" smtClean="0">
                <a:latin typeface="Segoe Light"/>
                <a:cs typeface="Segoe Light"/>
              </a:rPr>
              <a:t>:</a:t>
            </a:r>
            <a:endParaRPr lang="en-US" sz="2000" dirty="0">
              <a:latin typeface="Segoe Light"/>
              <a:cs typeface="Segoe Light"/>
            </a:endParaRPr>
          </a:p>
          <a:p>
            <a:pPr>
              <a:buFontTx/>
              <a:buChar char="-"/>
            </a:pPr>
            <a:r>
              <a:rPr lang="en-US" sz="2000" dirty="0">
                <a:latin typeface="Segoe Light"/>
                <a:cs typeface="Segoe Light"/>
              </a:rPr>
              <a:t>hot-trend query time</a:t>
            </a:r>
          </a:p>
          <a:p>
            <a:pPr>
              <a:buFontTx/>
              <a:buChar char="-"/>
            </a:pPr>
            <a:r>
              <a:rPr lang="en-US" sz="2000" dirty="0">
                <a:latin typeface="Segoe Light"/>
                <a:cs typeface="Segoe Light"/>
              </a:rPr>
              <a:t>random query time</a:t>
            </a:r>
            <a:endParaRPr lang="en-US" sz="2000" dirty="0" smtClean="0">
              <a:latin typeface="Segoe Light"/>
              <a:cs typeface="Segoe Light"/>
            </a:endParaRPr>
          </a:p>
          <a:p>
            <a:pPr>
              <a:buFontTx/>
              <a:buChar char="-"/>
            </a:pPr>
            <a:r>
              <a:rPr lang="en-US" sz="2000" dirty="0" smtClean="0">
                <a:latin typeface="Segoe Light"/>
                <a:cs typeface="Segoe Light"/>
              </a:rPr>
              <a:t>ping </a:t>
            </a:r>
            <a:r>
              <a:rPr lang="en-US" sz="2000" dirty="0">
                <a:latin typeface="Segoe Light"/>
                <a:cs typeface="Segoe Light"/>
              </a:rPr>
              <a:t>time</a:t>
            </a:r>
          </a:p>
          <a:p>
            <a:pPr>
              <a:buFontTx/>
              <a:buChar char="-"/>
            </a:pPr>
            <a:r>
              <a:rPr lang="en-US" sz="2000" dirty="0" err="1">
                <a:latin typeface="Segoe Light"/>
                <a:cs typeface="Segoe Light"/>
              </a:rPr>
              <a:t>google</a:t>
            </a:r>
            <a:r>
              <a:rPr lang="en-US" sz="2000" dirty="0">
                <a:latin typeface="Segoe Light"/>
                <a:cs typeface="Segoe Light"/>
              </a:rPr>
              <a:t> time</a:t>
            </a:r>
          </a:p>
        </p:txBody>
      </p:sp>
    </p:spTree>
    <p:extLst>
      <p:ext uri="{BB962C8B-B14F-4D97-AF65-F5344CB8AC3E}">
        <p14:creationId xmlns:p14="http://schemas.microsoft.com/office/powerpoint/2010/main" val="26299793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P spid="8" grpId="0" animBg="1"/>
      <p:bldP spid="2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pic>
        <p:nvPicPr>
          <p:cNvPr id="6" name="Picture 5" descr="data_cent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4638"/>
            <a:ext cx="8875059" cy="6858000"/>
          </a:xfrm>
          <a:prstGeom prst="rect">
            <a:avLst/>
          </a:prstGeom>
        </p:spPr>
      </p:pic>
    </p:spTree>
    <p:extLst>
      <p:ext uri="{BB962C8B-B14F-4D97-AF65-F5344CB8AC3E}">
        <p14:creationId xmlns:p14="http://schemas.microsoft.com/office/powerpoint/2010/main" val="273703980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Mobile (Ben)</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r>
              <a:rPr lang="en-US" altLang="zh-CN" sz="2400" dirty="0" smtClean="0">
                <a:latin typeface="Segoe Light"/>
                <a:cs typeface="Segoe Light"/>
              </a:rPr>
              <a:t>Add graph</a:t>
            </a:r>
          </a:p>
          <a:p>
            <a:pPr lvl="1"/>
            <a:r>
              <a:rPr lang="en-US" sz="2000" dirty="0" smtClean="0">
                <a:latin typeface="Segoe Light"/>
                <a:cs typeface="Segoe Light"/>
              </a:rPr>
              <a:t>Delay-hop</a:t>
            </a:r>
          </a:p>
          <a:p>
            <a:pPr lvl="1"/>
            <a:r>
              <a:rPr lang="en-US" sz="2000" dirty="0" smtClean="0">
                <a:latin typeface="Segoe Light"/>
                <a:cs typeface="Segoe Light"/>
              </a:rPr>
              <a:t>Routers-hop</a:t>
            </a:r>
          </a:p>
          <a:p>
            <a:pPr lvl="1"/>
            <a:r>
              <a:rPr lang="en-US" sz="2000" dirty="0" smtClean="0">
                <a:latin typeface="Segoe Light"/>
                <a:cs typeface="Segoe Light"/>
              </a:rPr>
              <a:t>Flaps-hop</a:t>
            </a: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Template</a:t>
            </a: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Problem</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Motivation</a:t>
            </a: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Prior Work</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a:t>
            </a:r>
            <a:r>
              <a:rPr lang="en-US" sz="1600" dirty="0" smtClean="0">
                <a:solidFill>
                  <a:srgbClr val="FF0000"/>
                </a:solidFill>
                <a:latin typeface="Segoe Light"/>
                <a:cs typeface="Segoe Light"/>
              </a:rPr>
              <a:t>King/T-King </a:t>
            </a:r>
            <a:r>
              <a:rPr lang="en-US" sz="1600" dirty="0" smtClean="0">
                <a:latin typeface="Segoe Light"/>
                <a:cs typeface="Segoe Light"/>
              </a:rPr>
              <a:t>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Perform </a:t>
            </a:r>
            <a:r>
              <a:rPr lang="en-US" sz="1600" dirty="0" smtClean="0">
                <a:solidFill>
                  <a:srgbClr val="FF0000"/>
                </a:solidFill>
                <a:latin typeface="Segoe Light"/>
                <a:cs typeface="Segoe Light"/>
              </a:rPr>
              <a:t>Query</a:t>
            </a:r>
            <a:r>
              <a:rPr lang="en-US" sz="1600" dirty="0" smtClean="0">
                <a:latin typeface="Segoe Light"/>
                <a:cs typeface="Segoe Light"/>
              </a:rPr>
              <a:t> to determine DC time (Query Time – Ping RTT)</a:t>
            </a:r>
          </a:p>
          <a:p>
            <a:pPr lvl="2"/>
            <a:r>
              <a:rPr lang="en-US" sz="1200" dirty="0" smtClean="0">
                <a:latin typeface="Segoe Light"/>
                <a:cs typeface="Segoe Light"/>
              </a:rPr>
              <a:t>Random Queries</a:t>
            </a:r>
          </a:p>
          <a:p>
            <a:pPr lvl="2"/>
            <a:r>
              <a:rPr lang="en-US" sz="1200" dirty="0" smtClean="0">
                <a:latin typeface="Segoe Light"/>
                <a:cs typeface="Segoe Light"/>
              </a:rPr>
              <a:t>Hot Trends</a:t>
            </a:r>
          </a:p>
          <a:p>
            <a:pPr lvl="2"/>
            <a:r>
              <a:rPr lang="en-US" sz="1200" dirty="0" smtClean="0">
                <a:latin typeface="Segoe Light"/>
                <a:cs typeface="Segoe Light"/>
              </a:rPr>
              <a:t>Google’s provided estimated query time</a:t>
            </a:r>
            <a:endParaRPr lang="en-US" sz="1600" dirty="0">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solidFill>
                  <a:srgbClr val="FF0000"/>
                </a:solidFill>
                <a:latin typeface="Segoe Light"/>
                <a:cs typeface="Segoe Light"/>
              </a:rPr>
              <a:t>traceroute</a:t>
            </a:r>
            <a:r>
              <a:rPr lang="en-US" sz="1600" dirty="0" smtClean="0">
                <a:solidFill>
                  <a:srgbClr val="FF0000"/>
                </a:solidFill>
                <a:latin typeface="Segoe Light"/>
                <a:cs typeface="Segoe Light"/>
              </a:rPr>
              <a:t> </a:t>
            </a:r>
            <a:r>
              <a:rPr lang="en-US" sz="1600" dirty="0" smtClean="0">
                <a:latin typeface="Segoe Light"/>
                <a:cs typeface="Segoe Light"/>
              </a:rPr>
              <a:t>to reverse engineer network topology</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smtClean="0">
                <a:latin typeface="Segoe Light"/>
                <a:cs typeface="Segoe Light"/>
              </a:rPr>
              <a:t>Approach</a:t>
            </a:r>
            <a:endParaRPr lang="en-US" dirty="0">
              <a:latin typeface="Segoe Light"/>
              <a:cs typeface="Segoe Light"/>
            </a:endParaRP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a:t>
            </a:r>
            <a:r>
              <a:rPr lang="en-US" sz="2000" dirty="0" smtClean="0">
                <a:latin typeface="Segoe Light"/>
                <a:cs typeface="Segoe Light"/>
              </a:rPr>
              <a:t>Resolvers (distribution on next slide)</a:t>
            </a:r>
            <a:endParaRPr lang="en-US" sz="2000" dirty="0" smtClean="0">
              <a:latin typeface="Segoe Light"/>
              <a:cs typeface="Segoe Light"/>
            </a:endParaRP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456264"/>
            <a:ext cx="9144000" cy="4622006"/>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Open Resolvers</a:t>
            </a:r>
          </a:p>
        </p:txBody>
      </p:sp>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745542"/>
            <a:ext cx="9144000" cy="3972331"/>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Distance Distribution</a:t>
            </a:r>
            <a:endParaRPr lang="en-US" dirty="0">
              <a:latin typeface="Segoe Light"/>
              <a:cs typeface="Segoe Light"/>
            </a:endParaRPr>
          </a:p>
        </p:txBody>
      </p:sp>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1312</TotalTime>
  <Words>1379</Words>
  <Application>Microsoft Macintosh PowerPoint</Application>
  <PresentationFormat>On-screen Show (4:3)</PresentationFormat>
  <Paragraphs>225</Paragraphs>
  <Slides>20</Slides>
  <Notes>19</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Black</vt:lpstr>
      <vt:lpstr>An Internet Latency Measurement Study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Mobile (Ben)</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Ben Zhang</cp:lastModifiedBy>
  <cp:revision>359</cp:revision>
  <dcterms:created xsi:type="dcterms:W3CDTF">2013-03-21T16:35:56Z</dcterms:created>
  <dcterms:modified xsi:type="dcterms:W3CDTF">2013-04-29T18:01:54Z</dcterms:modified>
</cp:coreProperties>
</file>

<file path=docProps/thumbnail.jpeg>
</file>